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97" r:id="rId2"/>
    <p:sldId id="431" r:id="rId3"/>
    <p:sldId id="433" r:id="rId4"/>
    <p:sldId id="511" r:id="rId5"/>
    <p:sldId id="507" r:id="rId6"/>
    <p:sldId id="508" r:id="rId7"/>
    <p:sldId id="504" r:id="rId8"/>
    <p:sldId id="299" r:id="rId9"/>
    <p:sldId id="520" r:id="rId10"/>
    <p:sldId id="517" r:id="rId11"/>
    <p:sldId id="510" r:id="rId12"/>
    <p:sldId id="513" r:id="rId13"/>
    <p:sldId id="512" r:id="rId14"/>
    <p:sldId id="514" r:id="rId15"/>
    <p:sldId id="515" r:id="rId16"/>
    <p:sldId id="516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1" i="0" u="none" strike="noStrike" cap="none" spc="0" normalizeH="0" baseline="27272">
        <a:ln>
          <a:noFill/>
        </a:ln>
        <a:solidFill>
          <a:srgbClr val="1C1C1C"/>
        </a:solidFill>
        <a:effectLst/>
        <a:uFillTx/>
        <a:latin typeface="+mn-lt"/>
        <a:ea typeface="+mn-ea"/>
        <a:cs typeface="+mn-cs"/>
        <a:sym typeface="Source Sans Pro"/>
      </a:defRPr>
    </a:lvl1pPr>
    <a:lvl2pPr marL="0" marR="0" indent="228600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1" i="0" u="none" strike="noStrike" cap="none" spc="0" normalizeH="0" baseline="27272">
        <a:ln>
          <a:noFill/>
        </a:ln>
        <a:solidFill>
          <a:srgbClr val="1C1C1C"/>
        </a:solidFill>
        <a:effectLst/>
        <a:uFillTx/>
        <a:latin typeface="+mn-lt"/>
        <a:ea typeface="+mn-ea"/>
        <a:cs typeface="+mn-cs"/>
        <a:sym typeface="Source Sans Pro"/>
      </a:defRPr>
    </a:lvl2pPr>
    <a:lvl3pPr marL="0" marR="0" indent="457200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1" i="0" u="none" strike="noStrike" cap="none" spc="0" normalizeH="0" baseline="27272">
        <a:ln>
          <a:noFill/>
        </a:ln>
        <a:solidFill>
          <a:srgbClr val="1C1C1C"/>
        </a:solidFill>
        <a:effectLst/>
        <a:uFillTx/>
        <a:latin typeface="+mn-lt"/>
        <a:ea typeface="+mn-ea"/>
        <a:cs typeface="+mn-cs"/>
        <a:sym typeface="Source Sans Pro"/>
      </a:defRPr>
    </a:lvl3pPr>
    <a:lvl4pPr marL="0" marR="0" indent="685800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1" i="0" u="none" strike="noStrike" cap="none" spc="0" normalizeH="0" baseline="27272">
        <a:ln>
          <a:noFill/>
        </a:ln>
        <a:solidFill>
          <a:srgbClr val="1C1C1C"/>
        </a:solidFill>
        <a:effectLst/>
        <a:uFillTx/>
        <a:latin typeface="+mn-lt"/>
        <a:ea typeface="+mn-ea"/>
        <a:cs typeface="+mn-cs"/>
        <a:sym typeface="Source Sans Pro"/>
      </a:defRPr>
    </a:lvl4pPr>
    <a:lvl5pPr marL="0" marR="0" indent="914400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1" i="0" u="none" strike="noStrike" cap="none" spc="0" normalizeH="0" baseline="27272">
        <a:ln>
          <a:noFill/>
        </a:ln>
        <a:solidFill>
          <a:srgbClr val="1C1C1C"/>
        </a:solidFill>
        <a:effectLst/>
        <a:uFillTx/>
        <a:latin typeface="+mn-lt"/>
        <a:ea typeface="+mn-ea"/>
        <a:cs typeface="+mn-cs"/>
        <a:sym typeface="Source Sans Pro"/>
      </a:defRPr>
    </a:lvl5pPr>
    <a:lvl6pPr marL="0" marR="0" indent="1143000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1" i="0" u="none" strike="noStrike" cap="none" spc="0" normalizeH="0" baseline="27272">
        <a:ln>
          <a:noFill/>
        </a:ln>
        <a:solidFill>
          <a:srgbClr val="1C1C1C"/>
        </a:solidFill>
        <a:effectLst/>
        <a:uFillTx/>
        <a:latin typeface="+mn-lt"/>
        <a:ea typeface="+mn-ea"/>
        <a:cs typeface="+mn-cs"/>
        <a:sym typeface="Source Sans Pro"/>
      </a:defRPr>
    </a:lvl6pPr>
    <a:lvl7pPr marL="0" marR="0" indent="1371600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1" i="0" u="none" strike="noStrike" cap="none" spc="0" normalizeH="0" baseline="27272">
        <a:ln>
          <a:noFill/>
        </a:ln>
        <a:solidFill>
          <a:srgbClr val="1C1C1C"/>
        </a:solidFill>
        <a:effectLst/>
        <a:uFillTx/>
        <a:latin typeface="+mn-lt"/>
        <a:ea typeface="+mn-ea"/>
        <a:cs typeface="+mn-cs"/>
        <a:sym typeface="Source Sans Pro"/>
      </a:defRPr>
    </a:lvl7pPr>
    <a:lvl8pPr marL="0" marR="0" indent="1600200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1" i="0" u="none" strike="noStrike" cap="none" spc="0" normalizeH="0" baseline="27272">
        <a:ln>
          <a:noFill/>
        </a:ln>
        <a:solidFill>
          <a:srgbClr val="1C1C1C"/>
        </a:solidFill>
        <a:effectLst/>
        <a:uFillTx/>
        <a:latin typeface="+mn-lt"/>
        <a:ea typeface="+mn-ea"/>
        <a:cs typeface="+mn-cs"/>
        <a:sym typeface="Source Sans Pro"/>
      </a:defRPr>
    </a:lvl8pPr>
    <a:lvl9pPr marL="0" marR="0" indent="1828800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1" i="0" u="none" strike="noStrike" cap="none" spc="0" normalizeH="0" baseline="27272">
        <a:ln>
          <a:noFill/>
        </a:ln>
        <a:solidFill>
          <a:srgbClr val="1C1C1C"/>
        </a:solidFill>
        <a:effectLst/>
        <a:uFillTx/>
        <a:latin typeface="+mn-lt"/>
        <a:ea typeface="+mn-ea"/>
        <a:cs typeface="+mn-cs"/>
        <a:sym typeface="Source Sans Pro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568E"/>
    <a:srgbClr val="393950"/>
    <a:srgbClr val="18A8FF"/>
    <a:srgbClr val="F558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36"/>
    <p:restoredTop sz="94678"/>
  </p:normalViewPr>
  <p:slideViewPr>
    <p:cSldViewPr snapToGrid="0" snapToObjects="1" showGuides="1">
      <p:cViewPr varScale="1">
        <p:scale>
          <a:sx n="61" d="100"/>
          <a:sy n="61" d="100"/>
        </p:scale>
        <p:origin x="676" y="8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30885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ight Bg Master 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ight Bg Master No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elieve in your Market Success."/>
          <p:cNvSpPr txBox="1"/>
          <p:nvPr/>
        </p:nvSpPr>
        <p:spPr>
          <a:xfrm>
            <a:off x="1522817" y="12434908"/>
            <a:ext cx="3789218" cy="439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>
              <a:lnSpc>
                <a:spcPct val="120000"/>
              </a:lnSpc>
              <a:defRPr sz="1600" b="0" baseline="0">
                <a:solidFill>
                  <a:srgbClr val="9D9D9D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>
                <a:solidFill>
                  <a:schemeClr val="tx2"/>
                </a:solidFill>
              </a:rPr>
              <a:t>Believe in your Market Success.</a:t>
            </a:r>
          </a:p>
        </p:txBody>
      </p:sp>
      <p:sp>
        <p:nvSpPr>
          <p:cNvPr id="30" name="Linie"/>
          <p:cNvSpPr/>
          <p:nvPr/>
        </p:nvSpPr>
        <p:spPr>
          <a:xfrm>
            <a:off x="22584965" y="12680156"/>
            <a:ext cx="226920" cy="1"/>
          </a:xfrm>
          <a:prstGeom prst="line">
            <a:avLst/>
          </a:prstGeom>
          <a:ln w="635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 algn="ctr">
              <a:defRPr sz="3000" b="0" baseline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86CB4B4D-7CA3-9044-876B-883B54F8677D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21257595" y="12706767"/>
            <a:ext cx="1645395" cy="439222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>
            <a:spAutoFit/>
          </a:bodyPr>
          <a:lstStyle>
            <a:lvl1pPr algn="r">
              <a:lnSpc>
                <a:spcPts val="2300"/>
              </a:lnSpc>
              <a:defRPr sz="1600" b="0" baseline="0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7" name="Titel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Titeltext</a:t>
            </a:r>
          </a:p>
        </p:txBody>
      </p:sp>
      <p:sp>
        <p:nvSpPr>
          <p:cNvPr id="8" name="Textebene 1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transition spd="med"/>
  <p:hf sldNum="0" hdr="0" ftr="0" dt="0"/>
  <p:txStyles>
    <p:titleStyle>
      <a:lvl1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0" baseline="0">
          <a:ln>
            <a:noFill/>
          </a:ln>
          <a:solidFill>
            <a:srgbClr val="9D9D9D"/>
          </a:solidFill>
          <a:uFillTx/>
          <a:latin typeface="+mn-lt"/>
          <a:ea typeface="+mn-ea"/>
          <a:cs typeface="+mn-cs"/>
          <a:sym typeface="Source Sans Pro"/>
        </a:defRPr>
      </a:lvl1pPr>
      <a:lvl2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0" baseline="0">
          <a:ln>
            <a:noFill/>
          </a:ln>
          <a:solidFill>
            <a:srgbClr val="9D9D9D"/>
          </a:solidFill>
          <a:uFillTx/>
          <a:latin typeface="+mn-lt"/>
          <a:ea typeface="+mn-ea"/>
          <a:cs typeface="+mn-cs"/>
          <a:sym typeface="Source Sans Pro"/>
        </a:defRPr>
      </a:lvl2pPr>
      <a:lvl3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0" baseline="0">
          <a:ln>
            <a:noFill/>
          </a:ln>
          <a:solidFill>
            <a:srgbClr val="9D9D9D"/>
          </a:solidFill>
          <a:uFillTx/>
          <a:latin typeface="+mn-lt"/>
          <a:ea typeface="+mn-ea"/>
          <a:cs typeface="+mn-cs"/>
          <a:sym typeface="Source Sans Pro"/>
        </a:defRPr>
      </a:lvl3pPr>
      <a:lvl4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0" baseline="0">
          <a:ln>
            <a:noFill/>
          </a:ln>
          <a:solidFill>
            <a:srgbClr val="9D9D9D"/>
          </a:solidFill>
          <a:uFillTx/>
          <a:latin typeface="+mn-lt"/>
          <a:ea typeface="+mn-ea"/>
          <a:cs typeface="+mn-cs"/>
          <a:sym typeface="Source Sans Pro"/>
        </a:defRPr>
      </a:lvl4pPr>
      <a:lvl5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0" baseline="0">
          <a:ln>
            <a:noFill/>
          </a:ln>
          <a:solidFill>
            <a:srgbClr val="9D9D9D"/>
          </a:solidFill>
          <a:uFillTx/>
          <a:latin typeface="+mn-lt"/>
          <a:ea typeface="+mn-ea"/>
          <a:cs typeface="+mn-cs"/>
          <a:sym typeface="Source Sans Pro"/>
        </a:defRPr>
      </a:lvl5pPr>
      <a:lvl6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0" baseline="0">
          <a:ln>
            <a:noFill/>
          </a:ln>
          <a:solidFill>
            <a:srgbClr val="9D9D9D"/>
          </a:solidFill>
          <a:uFillTx/>
          <a:latin typeface="+mn-lt"/>
          <a:ea typeface="+mn-ea"/>
          <a:cs typeface="+mn-cs"/>
          <a:sym typeface="Source Sans Pro"/>
        </a:defRPr>
      </a:lvl6pPr>
      <a:lvl7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0" baseline="0">
          <a:ln>
            <a:noFill/>
          </a:ln>
          <a:solidFill>
            <a:srgbClr val="9D9D9D"/>
          </a:solidFill>
          <a:uFillTx/>
          <a:latin typeface="+mn-lt"/>
          <a:ea typeface="+mn-ea"/>
          <a:cs typeface="+mn-cs"/>
          <a:sym typeface="Source Sans Pro"/>
        </a:defRPr>
      </a:lvl7pPr>
      <a:lvl8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0" baseline="0">
          <a:ln>
            <a:noFill/>
          </a:ln>
          <a:solidFill>
            <a:srgbClr val="9D9D9D"/>
          </a:solidFill>
          <a:uFillTx/>
          <a:latin typeface="+mn-lt"/>
          <a:ea typeface="+mn-ea"/>
          <a:cs typeface="+mn-cs"/>
          <a:sym typeface="Source Sans Pro"/>
        </a:defRPr>
      </a:lvl8pPr>
      <a:lvl9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none" spc="0" baseline="0">
          <a:ln>
            <a:noFill/>
          </a:ln>
          <a:solidFill>
            <a:srgbClr val="9D9D9D"/>
          </a:solidFill>
          <a:uFillTx/>
          <a:latin typeface="+mn-lt"/>
          <a:ea typeface="+mn-ea"/>
          <a:cs typeface="+mn-cs"/>
          <a:sym typeface="Source Sans Pro"/>
        </a:defRPr>
      </a:lvl9pPr>
    </p:titleStyle>
    <p:bodyStyle>
      <a:lvl1pPr marL="305593" marR="0" indent="-305593" algn="l" defTabSz="821531" rtl="0" latinLnBrk="0">
        <a:lnSpc>
          <a:spcPct val="12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1C1C1C"/>
          </a:solidFill>
          <a:uFillTx/>
          <a:latin typeface="+mn-lt"/>
          <a:ea typeface="+mn-ea"/>
          <a:cs typeface="+mn-cs"/>
          <a:sym typeface="Source Sans Pro"/>
        </a:defRPr>
      </a:lvl1pPr>
      <a:lvl2pPr marL="750093" marR="0" indent="-305593" algn="l" defTabSz="821531" rtl="0" latinLnBrk="0">
        <a:lnSpc>
          <a:spcPct val="12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1C1C1C"/>
          </a:solidFill>
          <a:uFillTx/>
          <a:latin typeface="+mn-lt"/>
          <a:ea typeface="+mn-ea"/>
          <a:cs typeface="+mn-cs"/>
          <a:sym typeface="Source Sans Pro"/>
        </a:defRPr>
      </a:lvl2pPr>
      <a:lvl3pPr marL="1194593" marR="0" indent="-305593" algn="l" defTabSz="821531" rtl="0" latinLnBrk="0">
        <a:lnSpc>
          <a:spcPct val="12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1C1C1C"/>
          </a:solidFill>
          <a:uFillTx/>
          <a:latin typeface="+mn-lt"/>
          <a:ea typeface="+mn-ea"/>
          <a:cs typeface="+mn-cs"/>
          <a:sym typeface="Source Sans Pro"/>
        </a:defRPr>
      </a:lvl3pPr>
      <a:lvl4pPr marL="1639093" marR="0" indent="-305593" algn="l" defTabSz="821531" rtl="0" latinLnBrk="0">
        <a:lnSpc>
          <a:spcPct val="12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1C1C1C"/>
          </a:solidFill>
          <a:uFillTx/>
          <a:latin typeface="+mn-lt"/>
          <a:ea typeface="+mn-ea"/>
          <a:cs typeface="+mn-cs"/>
          <a:sym typeface="Source Sans Pro"/>
        </a:defRPr>
      </a:lvl4pPr>
      <a:lvl5pPr marL="2083593" marR="0" indent="-305593" algn="l" defTabSz="821531" rtl="0" latinLnBrk="0">
        <a:lnSpc>
          <a:spcPct val="12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1C1C1C"/>
          </a:solidFill>
          <a:uFillTx/>
          <a:latin typeface="+mn-lt"/>
          <a:ea typeface="+mn-ea"/>
          <a:cs typeface="+mn-cs"/>
          <a:sym typeface="Source Sans Pro"/>
        </a:defRPr>
      </a:lvl5pPr>
      <a:lvl6pPr marL="2528093" marR="0" indent="-305593" algn="l" defTabSz="821531" rtl="0" latinLnBrk="0">
        <a:lnSpc>
          <a:spcPct val="12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1C1C1C"/>
          </a:solidFill>
          <a:uFillTx/>
          <a:latin typeface="+mn-lt"/>
          <a:ea typeface="+mn-ea"/>
          <a:cs typeface="+mn-cs"/>
          <a:sym typeface="Source Sans Pro"/>
        </a:defRPr>
      </a:lvl6pPr>
      <a:lvl7pPr marL="2972593" marR="0" indent="-305593" algn="l" defTabSz="821531" rtl="0" latinLnBrk="0">
        <a:lnSpc>
          <a:spcPct val="12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1C1C1C"/>
          </a:solidFill>
          <a:uFillTx/>
          <a:latin typeface="+mn-lt"/>
          <a:ea typeface="+mn-ea"/>
          <a:cs typeface="+mn-cs"/>
          <a:sym typeface="Source Sans Pro"/>
        </a:defRPr>
      </a:lvl7pPr>
      <a:lvl8pPr marL="3417093" marR="0" indent="-305593" algn="l" defTabSz="821531" rtl="0" latinLnBrk="0">
        <a:lnSpc>
          <a:spcPct val="12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1C1C1C"/>
          </a:solidFill>
          <a:uFillTx/>
          <a:latin typeface="+mn-lt"/>
          <a:ea typeface="+mn-ea"/>
          <a:cs typeface="+mn-cs"/>
          <a:sym typeface="Source Sans Pro"/>
        </a:defRPr>
      </a:lvl8pPr>
      <a:lvl9pPr marL="3861593" marR="0" indent="-305593" algn="l" defTabSz="821531" rtl="0" latinLnBrk="0">
        <a:lnSpc>
          <a:spcPct val="12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1C1C1C"/>
          </a:solidFill>
          <a:uFillTx/>
          <a:latin typeface="+mn-lt"/>
          <a:ea typeface="+mn-ea"/>
          <a:cs typeface="+mn-cs"/>
          <a:sym typeface="Source Sans Pro"/>
        </a:defRPr>
      </a:lvl9pPr>
    </p:bodyStyle>
    <p:otherStyle>
      <a:lvl1pPr marL="0" marR="0" indent="0" algn="r" defTabSz="821531" latinLnBrk="0">
        <a:lnSpc>
          <a:spcPts val="23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r" defTabSz="821531" latinLnBrk="0">
        <a:lnSpc>
          <a:spcPts val="23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r" defTabSz="821531" latinLnBrk="0">
        <a:lnSpc>
          <a:spcPts val="23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r" defTabSz="821531" latinLnBrk="0">
        <a:lnSpc>
          <a:spcPts val="23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r" defTabSz="821531" latinLnBrk="0">
        <a:lnSpc>
          <a:spcPts val="23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r" defTabSz="821531" latinLnBrk="0">
        <a:lnSpc>
          <a:spcPts val="23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r" defTabSz="821531" latinLnBrk="0">
        <a:lnSpc>
          <a:spcPts val="23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r" defTabSz="821531" latinLnBrk="0">
        <a:lnSpc>
          <a:spcPts val="23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r" defTabSz="821531" latinLnBrk="0">
        <a:lnSpc>
          <a:spcPts val="23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F3BD529-F828-D982-7283-654B9E1ACA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94" y="3827417"/>
            <a:ext cx="10775405" cy="6061165"/>
          </a:xfrm>
          <a:prstGeom prst="rect">
            <a:avLst/>
          </a:prstGeom>
        </p:spPr>
      </p:pic>
      <p:sp>
        <p:nvSpPr>
          <p:cNvPr id="5" name="Business Proposal">
            <a:extLst>
              <a:ext uri="{FF2B5EF4-FFF2-40B4-BE49-F238E27FC236}">
                <a16:creationId xmlns:a16="http://schemas.microsoft.com/office/drawing/2014/main" id="{3C5F3B1A-8C06-31ED-29ED-7094E70CD18F}"/>
              </a:ext>
            </a:extLst>
          </p:cNvPr>
          <p:cNvSpPr txBox="1"/>
          <p:nvPr/>
        </p:nvSpPr>
        <p:spPr>
          <a:xfrm>
            <a:off x="8433227" y="3339784"/>
            <a:ext cx="7517537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1437" tIns="71437" rIns="71437" bIns="71437">
            <a:spAutoFit/>
          </a:bodyPr>
          <a:lstStyle/>
          <a:p>
            <a:pPr algn="ctr">
              <a:defRPr sz="9000" baseline="0">
                <a:solidFill>
                  <a:srgbClr val="9D9D9D"/>
                </a:solidFill>
              </a:defRPr>
            </a:pPr>
            <a:r>
              <a:rPr lang="ko-KR" altLang="en-US" sz="5400" b="0" dirty="0">
                <a:solidFill>
                  <a:schemeClr val="bg1">
                    <a:lumMod val="50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메타버스 전문기업</a:t>
            </a:r>
            <a:endParaRPr lang="en-US" altLang="ko-KR" sz="5400" b="0" dirty="0">
              <a:solidFill>
                <a:schemeClr val="bg1">
                  <a:lumMod val="50000"/>
                </a:schemeClr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6" name="The strong and minimal proposal keynote design for your business.">
            <a:extLst>
              <a:ext uri="{FF2B5EF4-FFF2-40B4-BE49-F238E27FC236}">
                <a16:creationId xmlns:a16="http://schemas.microsoft.com/office/drawing/2014/main" id="{74532941-BBF4-8541-F9A1-B5338E2DC597}"/>
              </a:ext>
            </a:extLst>
          </p:cNvPr>
          <p:cNvSpPr txBox="1"/>
          <p:nvPr/>
        </p:nvSpPr>
        <p:spPr>
          <a:xfrm>
            <a:off x="8317572" y="11231968"/>
            <a:ext cx="7748851" cy="698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 algn="ctr">
              <a:defRPr sz="3200" baseline="0"/>
            </a:pPr>
            <a:r>
              <a:rPr lang="en-US" sz="3600" dirty="0">
                <a:solidFill>
                  <a:schemeClr val="accent6">
                    <a:lumMod val="50000"/>
                    <a:lumOff val="50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INVESTOR RELATIONS 202</a:t>
            </a:r>
            <a:r>
              <a:rPr lang="en-US" altLang="ko-KR" sz="3600" dirty="0">
                <a:solidFill>
                  <a:schemeClr val="accent6">
                    <a:lumMod val="50000"/>
                    <a:lumOff val="50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</a:t>
            </a:r>
            <a:endParaRPr sz="3600" dirty="0">
              <a:solidFill>
                <a:schemeClr val="accent6">
                  <a:lumMod val="50000"/>
                  <a:lumOff val="50000"/>
                </a:schemeClr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941249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21584370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 </a:t>
            </a:r>
            <a:r>
              <a:rPr lang="ko-KR" altLang="en-US" sz="5400" dirty="0" err="1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위디버스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소개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국내최초 오픈 플랫폼형 영어 메타버스 공간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33F6AF49-0030-1250-4A02-A73F7D2AD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300" y="2289579"/>
            <a:ext cx="20327069" cy="558278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C1EE1DE-1397-98F9-CBBA-031B35388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060" y="7872365"/>
            <a:ext cx="9818297" cy="556670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2CE5045-50F7-689B-F57C-C384381F6A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9799" y="7872365"/>
            <a:ext cx="9818297" cy="555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1592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21201744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 </a:t>
            </a:r>
            <a:r>
              <a:rPr lang="ko-KR" altLang="en-US" sz="5400" dirty="0" err="1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위디버스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소개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영어만 사용하는 완벽한 가상공간 제공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E338019D-77DA-BF68-152A-42FE7E823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99" y="2332784"/>
            <a:ext cx="9716816" cy="855374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79F4D37-616E-0E7A-BD20-11F4D64F2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3835" y="2332783"/>
            <a:ext cx="12954063" cy="8553723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0BE868CE-1A44-E83B-823A-A50903F6A6C3}"/>
              </a:ext>
            </a:extLst>
          </p:cNvPr>
          <p:cNvSpPr/>
          <p:nvPr/>
        </p:nvSpPr>
        <p:spPr>
          <a:xfrm>
            <a:off x="634999" y="11352362"/>
            <a:ext cx="23070390" cy="1690778"/>
          </a:xfrm>
          <a:prstGeom prst="rect">
            <a:avLst/>
          </a:prstGeom>
          <a:solidFill>
            <a:schemeClr val="accent3">
              <a:lumMod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Adam McIntyre">
            <a:extLst>
              <a:ext uri="{FF2B5EF4-FFF2-40B4-BE49-F238E27FC236}">
                <a16:creationId xmlns:a16="http://schemas.microsoft.com/office/drawing/2014/main" id="{95A8607D-DD38-B41C-7CED-082F1C02A8D8}"/>
              </a:ext>
            </a:extLst>
          </p:cNvPr>
          <p:cNvSpPr txBox="1"/>
          <p:nvPr/>
        </p:nvSpPr>
        <p:spPr>
          <a:xfrm>
            <a:off x="1078485" y="11476150"/>
            <a:ext cx="22264594" cy="1529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모든 커뮤니케이션은 영어만 가능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(1:1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문자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/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보이스 채팅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메시지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/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쪽지 등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영어로 시작하는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번째 인생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모든 것이 자유로운 국내 최초 오픈월드형 메타버스 환경제공 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defRPr>
                <a:solidFill>
                  <a:srgbClr val="1C1C1C"/>
                </a:solidFill>
              </a:defRPr>
            </a:pPr>
            <a:endParaRPr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7056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19188503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 </a:t>
            </a:r>
            <a:r>
              <a:rPr lang="ko-KR" altLang="en-US" sz="5400" dirty="0" err="1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위디버스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소개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생성형 </a:t>
            </a:r>
            <a:r>
              <a:rPr lang="en-US" altLang="ko-KR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AI</a:t>
            </a:r>
            <a:r>
              <a:rPr lang="ko-KR" altLang="en-US" sz="5400" dirty="0" err="1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활용한 언제나 새로운 컨텐츠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BE868CE-1A44-E83B-823A-A50903F6A6C3}"/>
              </a:ext>
            </a:extLst>
          </p:cNvPr>
          <p:cNvSpPr/>
          <p:nvPr/>
        </p:nvSpPr>
        <p:spPr>
          <a:xfrm>
            <a:off x="634999" y="11352362"/>
            <a:ext cx="23070390" cy="1690778"/>
          </a:xfrm>
          <a:prstGeom prst="rect">
            <a:avLst/>
          </a:prstGeom>
          <a:solidFill>
            <a:schemeClr val="accent3">
              <a:lumMod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Adam McIntyre">
            <a:extLst>
              <a:ext uri="{FF2B5EF4-FFF2-40B4-BE49-F238E27FC236}">
                <a16:creationId xmlns:a16="http://schemas.microsoft.com/office/drawing/2014/main" id="{95A8607D-DD38-B41C-7CED-082F1C02A8D8}"/>
              </a:ext>
            </a:extLst>
          </p:cNvPr>
          <p:cNvSpPr txBox="1"/>
          <p:nvPr/>
        </p:nvSpPr>
        <p:spPr>
          <a:xfrm>
            <a:off x="1078485" y="11476150"/>
            <a:ext cx="22264594" cy="1990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AI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에 사람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(Person)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인격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성격 등 다양한 형태로 부여 가능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Chat GPT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와 같은 대규모 학습을 통해 시리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altLang="en-US" sz="3000" dirty="0" err="1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빅스비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altLang="en-US" sz="3000" dirty="0" err="1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엘릭사을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뛰어넘는 인공지능 모델 등장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TTS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STT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음성 합성 인식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기술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특히 영어 경우 기술의 발전으로 한국어 대비 매우 높은 인식률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defRPr>
                <a:solidFill>
                  <a:srgbClr val="1C1C1C"/>
                </a:solidFill>
              </a:defRPr>
            </a:pPr>
            <a:endParaRPr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2" name="RPReplay_Final1685292394">
            <a:hlinkClick r:id="" action="ppaction://media"/>
            <a:extLst>
              <a:ext uri="{FF2B5EF4-FFF2-40B4-BE49-F238E27FC236}">
                <a16:creationId xmlns:a16="http://schemas.microsoft.com/office/drawing/2014/main" id="{F13D435B-9582-AC65-D43F-E8D50501C2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6500" y="2257604"/>
            <a:ext cx="19116674" cy="882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5398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0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19188503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 </a:t>
            </a:r>
            <a:r>
              <a:rPr lang="ko-KR" altLang="en-US" sz="5400" dirty="0" err="1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위디버스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소개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생성형 </a:t>
            </a:r>
            <a:r>
              <a:rPr lang="en-US" altLang="ko-KR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AI</a:t>
            </a:r>
            <a:r>
              <a:rPr lang="ko-KR" altLang="en-US" sz="5400" dirty="0" err="1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활용한 언제나 새로운 컨텐츠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BE868CE-1A44-E83B-823A-A50903F6A6C3}"/>
              </a:ext>
            </a:extLst>
          </p:cNvPr>
          <p:cNvSpPr/>
          <p:nvPr/>
        </p:nvSpPr>
        <p:spPr>
          <a:xfrm>
            <a:off x="634999" y="11352362"/>
            <a:ext cx="23070390" cy="1690778"/>
          </a:xfrm>
          <a:prstGeom prst="rect">
            <a:avLst/>
          </a:prstGeom>
          <a:solidFill>
            <a:schemeClr val="accent3">
              <a:lumMod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Adam McIntyre">
            <a:extLst>
              <a:ext uri="{FF2B5EF4-FFF2-40B4-BE49-F238E27FC236}">
                <a16:creationId xmlns:a16="http://schemas.microsoft.com/office/drawing/2014/main" id="{95A8607D-DD38-B41C-7CED-082F1C02A8D8}"/>
              </a:ext>
            </a:extLst>
          </p:cNvPr>
          <p:cNvSpPr txBox="1"/>
          <p:nvPr/>
        </p:nvSpPr>
        <p:spPr>
          <a:xfrm>
            <a:off x="1078485" y="11476150"/>
            <a:ext cx="22264594" cy="1529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AI 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기반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NPC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Non-player Character ) 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들은 서로 사랑하고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질투하는 등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새로운 컨텐츠를 지속적으로 만들어 냄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TTS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STT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음성 합성 인식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기술을 활용하여 메타버스 환경 내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NPC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와 상호작용 가능 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defRPr>
                <a:solidFill>
                  <a:srgbClr val="1C1C1C"/>
                </a:solidFill>
              </a:defRPr>
            </a:pPr>
            <a:endParaRPr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52684C-9E65-A637-7281-6D1769E29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481" y="2118775"/>
            <a:ext cx="14382752" cy="8584762"/>
          </a:xfrm>
          <a:prstGeom prst="rect">
            <a:avLst/>
          </a:prstGeom>
        </p:spPr>
      </p:pic>
      <p:pic>
        <p:nvPicPr>
          <p:cNvPr id="5124" name="Picture 4" descr="The origin and evolution of Chat GPT: The natural language model that is  changing the game">
            <a:extLst>
              <a:ext uri="{FF2B5EF4-FFF2-40B4-BE49-F238E27FC236}">
                <a16:creationId xmlns:a16="http://schemas.microsoft.com/office/drawing/2014/main" id="{5CFCB212-2FB7-5D71-C75A-423E9747E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5125" y="3900332"/>
            <a:ext cx="8600264" cy="5231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31621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22029058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 </a:t>
            </a:r>
            <a:r>
              <a:rPr lang="ko-KR" altLang="en-US" sz="5400" dirty="0" err="1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위디버스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소개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오픈월드로 사용자간 만들어가는 무수한 이벤트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BE868CE-1A44-E83B-823A-A50903F6A6C3}"/>
              </a:ext>
            </a:extLst>
          </p:cNvPr>
          <p:cNvSpPr/>
          <p:nvPr/>
        </p:nvSpPr>
        <p:spPr>
          <a:xfrm>
            <a:off x="634999" y="11352362"/>
            <a:ext cx="23070390" cy="1690778"/>
          </a:xfrm>
          <a:prstGeom prst="rect">
            <a:avLst/>
          </a:prstGeom>
          <a:solidFill>
            <a:schemeClr val="accent3">
              <a:lumMod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Adam McIntyre">
            <a:extLst>
              <a:ext uri="{FF2B5EF4-FFF2-40B4-BE49-F238E27FC236}">
                <a16:creationId xmlns:a16="http://schemas.microsoft.com/office/drawing/2014/main" id="{95A8607D-DD38-B41C-7CED-082F1C02A8D8}"/>
              </a:ext>
            </a:extLst>
          </p:cNvPr>
          <p:cNvSpPr txBox="1"/>
          <p:nvPr/>
        </p:nvSpPr>
        <p:spPr>
          <a:xfrm>
            <a:off x="1078485" y="11476150"/>
            <a:ext cx="22264594" cy="1529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함께 영화보기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미니게임하기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관심사 모임 만들기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언어교환하기 등 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자신이 꾸민 방에 실제 친구를 초대하는 등 다양한 영어 이벤트들이 자연스럽게 생성 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defRPr>
                <a:solidFill>
                  <a:srgbClr val="1C1C1C"/>
                </a:solidFill>
              </a:defRPr>
            </a:pPr>
            <a:endParaRPr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F25018-CD85-5684-3C70-1901CDDE9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485" y="2210603"/>
            <a:ext cx="7478919" cy="914273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4871877-D5D7-324C-CBB2-C0223186A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4472" y="2255073"/>
            <a:ext cx="14485466" cy="893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2077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19447295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 </a:t>
            </a:r>
            <a:r>
              <a:rPr lang="ko-KR" altLang="en-US" sz="5400" dirty="0" err="1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위디버스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소개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오픈월드에서 진행되는 다양한 미니게임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BE868CE-1A44-E83B-823A-A50903F6A6C3}"/>
              </a:ext>
            </a:extLst>
          </p:cNvPr>
          <p:cNvSpPr/>
          <p:nvPr/>
        </p:nvSpPr>
        <p:spPr>
          <a:xfrm>
            <a:off x="634999" y="11352362"/>
            <a:ext cx="23070390" cy="1690778"/>
          </a:xfrm>
          <a:prstGeom prst="rect">
            <a:avLst/>
          </a:prstGeom>
          <a:solidFill>
            <a:schemeClr val="accent3">
              <a:lumMod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Adam McIntyre">
            <a:extLst>
              <a:ext uri="{FF2B5EF4-FFF2-40B4-BE49-F238E27FC236}">
                <a16:creationId xmlns:a16="http://schemas.microsoft.com/office/drawing/2014/main" id="{95A8607D-DD38-B41C-7CED-082F1C02A8D8}"/>
              </a:ext>
            </a:extLst>
          </p:cNvPr>
          <p:cNvSpPr txBox="1"/>
          <p:nvPr/>
        </p:nvSpPr>
        <p:spPr>
          <a:xfrm>
            <a:off x="1078485" y="11476150"/>
            <a:ext cx="22264594" cy="605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영어로 진행되는 플레이어간 다양한 미니게임들을 추가적으로 제공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E7BB54-7FF3-3FDD-3F84-AA693D7B0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5699" y="3042914"/>
            <a:ext cx="11239690" cy="634498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7BCC186-3A5E-0813-79AF-3BB4B55D8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023" y="3042926"/>
            <a:ext cx="11213446" cy="634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26088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19447295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 </a:t>
            </a:r>
            <a:r>
              <a:rPr lang="ko-KR" altLang="en-US" sz="5400" dirty="0" err="1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위디버스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소개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다양한 </a:t>
            </a:r>
            <a:r>
              <a:rPr lang="ko-KR" altLang="en-US" sz="5400" dirty="0" err="1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과금유도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컨텐츠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BE868CE-1A44-E83B-823A-A50903F6A6C3}"/>
              </a:ext>
            </a:extLst>
          </p:cNvPr>
          <p:cNvSpPr/>
          <p:nvPr/>
        </p:nvSpPr>
        <p:spPr>
          <a:xfrm>
            <a:off x="634999" y="11352362"/>
            <a:ext cx="23070390" cy="1690778"/>
          </a:xfrm>
          <a:prstGeom prst="rect">
            <a:avLst/>
          </a:prstGeom>
          <a:solidFill>
            <a:schemeClr val="accent3">
              <a:lumMod val="9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9" name="Adam McIntyre">
            <a:extLst>
              <a:ext uri="{FF2B5EF4-FFF2-40B4-BE49-F238E27FC236}">
                <a16:creationId xmlns:a16="http://schemas.microsoft.com/office/drawing/2014/main" id="{95A8607D-DD38-B41C-7CED-082F1C02A8D8}"/>
              </a:ext>
            </a:extLst>
          </p:cNvPr>
          <p:cNvSpPr txBox="1"/>
          <p:nvPr/>
        </p:nvSpPr>
        <p:spPr>
          <a:xfrm>
            <a:off x="1078485" y="11476150"/>
            <a:ext cx="22264594" cy="1529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캐릭터 꾸미기 시스템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애완동물 펫 시스템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내 집 꾸미기 등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DA758A6-3E4F-86B8-71C5-C23994BE5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99" y="3063257"/>
            <a:ext cx="11683522" cy="585211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EB26ED3-6BFD-C682-0DAD-BCEF0FC43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7293" y="2921649"/>
            <a:ext cx="10399187" cy="599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4271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7696A41-C5CB-EFB6-7546-8B66FB96D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246"/>
            <a:ext cx="24336996" cy="13716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248DC3D4-993C-005A-7446-725FA4BC887C}"/>
              </a:ext>
            </a:extLst>
          </p:cNvPr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1">
              <a:lumMod val="50000"/>
              <a:alpha val="73599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96" name="It is a pleasure to work with you."/>
          <p:cNvSpPr txBox="1"/>
          <p:nvPr/>
        </p:nvSpPr>
        <p:spPr>
          <a:xfrm>
            <a:off x="2398143" y="5708647"/>
            <a:ext cx="20065042" cy="229870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/>
          <a:p>
            <a:pPr algn="ctr">
              <a:defRPr sz="14000" b="0" baseline="0">
                <a:solidFill>
                  <a:srgbClr val="9D9D9D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altLang="ko-KR" sz="14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1.</a:t>
            </a:r>
            <a:r>
              <a:rPr lang="ko-KR" altLang="en-US" sz="14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메타버스 시장</a:t>
            </a:r>
            <a:endParaRPr sz="14000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8297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16548101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 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메타버스 시장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메타버스는 왜 망하고 있는가</a:t>
            </a:r>
            <a:r>
              <a:rPr lang="en-US" altLang="ko-KR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?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D9C40482-6876-14EF-B608-B561D7581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7124" y="6886104"/>
            <a:ext cx="4905132" cy="159085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E7780CE-8985-B205-8D84-2EB5C9353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32" y="2016369"/>
            <a:ext cx="10974869" cy="11237646"/>
          </a:xfrm>
          <a:prstGeom prst="rect">
            <a:avLst/>
          </a:prstGeom>
        </p:spPr>
      </p:pic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32093613-7E64-D88B-2321-4A3CD9934AD0}"/>
              </a:ext>
            </a:extLst>
          </p:cNvPr>
          <p:cNvCxnSpPr>
            <a:cxnSpLocks/>
          </p:cNvCxnSpPr>
          <p:nvPr/>
        </p:nvCxnSpPr>
        <p:spPr>
          <a:xfrm>
            <a:off x="896132" y="2932026"/>
            <a:ext cx="869536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02640B5B-8BC8-52F1-1189-45A5A8D946E3}"/>
              </a:ext>
            </a:extLst>
          </p:cNvPr>
          <p:cNvGrpSpPr/>
          <p:nvPr/>
        </p:nvGrpSpPr>
        <p:grpSpPr>
          <a:xfrm>
            <a:off x="12610953" y="5793597"/>
            <a:ext cx="11315847" cy="498877"/>
            <a:chOff x="718457" y="10032573"/>
            <a:chExt cx="8359930" cy="312912"/>
          </a:xfrm>
        </p:grpSpPr>
        <p:cxnSp>
          <p:nvCxnSpPr>
            <p:cNvPr id="8" name="직선 연결선[R] 7">
              <a:extLst>
                <a:ext uri="{FF2B5EF4-FFF2-40B4-BE49-F238E27FC236}">
                  <a16:creationId xmlns:a16="http://schemas.microsoft.com/office/drawing/2014/main" id="{9252AFB9-3AB4-8B44-1AD7-9A66093B41BC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9C5741A5-DB8A-2E18-21DE-23C431C95CEE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26BA236-2EC9-2B78-9B90-46B5393305B1}"/>
              </a:ext>
            </a:extLst>
          </p:cNvPr>
          <p:cNvSpPr txBox="1"/>
          <p:nvPr/>
        </p:nvSpPr>
        <p:spPr>
          <a:xfrm>
            <a:off x="12513000" y="5591038"/>
            <a:ext cx="11532693" cy="7085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5500" dirty="0">
                <a:latin typeface="NanumGothic" panose="020D0604000000000000" pitchFamily="34" charset="-127"/>
                <a:ea typeface="NanumGothic" panose="020D0604000000000000" pitchFamily="34" charset="-127"/>
              </a:rPr>
              <a:t>주사용자층은 구매력이 약한 아동에서 초등 저학년</a:t>
            </a:r>
            <a:endParaRPr kumimoji="0" lang="ko-Kore-KR" altLang="en-US" sz="55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E0C82AB-0A48-C32F-6570-893DFBE4B7F2}"/>
              </a:ext>
            </a:extLst>
          </p:cNvPr>
          <p:cNvGrpSpPr/>
          <p:nvPr/>
        </p:nvGrpSpPr>
        <p:grpSpPr>
          <a:xfrm>
            <a:off x="12610953" y="7423527"/>
            <a:ext cx="11315847" cy="498877"/>
            <a:chOff x="718457" y="10032573"/>
            <a:chExt cx="8359930" cy="312912"/>
          </a:xfrm>
        </p:grpSpPr>
        <p:cxnSp>
          <p:nvCxnSpPr>
            <p:cNvPr id="12" name="직선 연결선[R] 11">
              <a:extLst>
                <a:ext uri="{FF2B5EF4-FFF2-40B4-BE49-F238E27FC236}">
                  <a16:creationId xmlns:a16="http://schemas.microsoft.com/office/drawing/2014/main" id="{7C82F392-009C-D324-BE65-35E5E45822F4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ED5CB05-8424-25EB-D57E-0765DEDE32BE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EA35AFE-153A-ABBE-6B1C-4DA0444DF1CB}"/>
              </a:ext>
            </a:extLst>
          </p:cNvPr>
          <p:cNvSpPr txBox="1"/>
          <p:nvPr/>
        </p:nvSpPr>
        <p:spPr>
          <a:xfrm>
            <a:off x="12513000" y="7220968"/>
            <a:ext cx="11532693" cy="7085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5500" b="1" i="0" u="none" strike="noStrike" cap="none" spc="0" normalizeH="0" baseline="27272" dirty="0">
                <a:ln>
                  <a:noFill/>
                </a:ln>
                <a:solidFill>
                  <a:srgbClr val="1C1C1C"/>
                </a:solidFill>
                <a:effectLst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Source Sans Pro"/>
              </a:rPr>
              <a:t>23</a:t>
            </a:r>
            <a:r>
              <a:rPr kumimoji="0" lang="ko-KR" altLang="en-US" sz="5500" b="1" i="0" u="none" strike="noStrike" cap="none" spc="0" normalizeH="0" baseline="27272" dirty="0">
                <a:ln>
                  <a:noFill/>
                </a:ln>
                <a:solidFill>
                  <a:srgbClr val="1C1C1C"/>
                </a:solidFill>
                <a:effectLst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Source Sans Pro"/>
              </a:rPr>
              <a:t>년 국내 메타버스 플랫폼 모두 사용자 감소세</a:t>
            </a:r>
            <a:endParaRPr kumimoji="0" lang="ko-Kore-KR" altLang="en-US" sz="55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87B046-45C0-F6E3-47F3-DC49060C2B5D}"/>
              </a:ext>
            </a:extLst>
          </p:cNvPr>
          <p:cNvSpPr txBox="1"/>
          <p:nvPr/>
        </p:nvSpPr>
        <p:spPr>
          <a:xfrm>
            <a:off x="12610953" y="9811176"/>
            <a:ext cx="11532693" cy="14779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65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“</a:t>
            </a:r>
            <a:r>
              <a:rPr lang="ko-KR" altLang="en-US" sz="65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상대적으로 구매력이 있는 </a:t>
            </a:r>
            <a:r>
              <a:rPr lang="en-US" altLang="ko-KR" sz="65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14</a:t>
            </a:r>
            <a:r>
              <a:rPr lang="ko-KR" altLang="en-US" sz="65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세부터 성인까지 </a:t>
            </a:r>
            <a:endParaRPr lang="en-US" altLang="ko-KR" sz="6500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6500" b="1" i="0" u="none" strike="noStrike" cap="none" spc="0" normalizeH="0" baseline="27272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Source Sans Pro"/>
              </a:rPr>
              <a:t>굳이 접속할 이유가 없기 때문 </a:t>
            </a:r>
            <a:r>
              <a:rPr kumimoji="0" lang="en-US" altLang="ko-KR" sz="6500" b="1" i="0" u="none" strike="noStrike" cap="none" spc="0" normalizeH="0" baseline="27272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Source Sans Pro"/>
              </a:rPr>
              <a:t>“</a:t>
            </a:r>
            <a:endParaRPr kumimoji="0" lang="ko-Kore-KR" altLang="en-US" sz="6500" b="1" i="0" u="none" strike="noStrike" cap="none" spc="0" normalizeH="0" baseline="27272" dirty="0">
              <a:ln>
                <a:noFill/>
              </a:ln>
              <a:solidFill>
                <a:srgbClr val="FF0000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5479961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22432035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 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메타버스 시장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rgbClr val="FF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가상의 공간에서 인공지능과 영어로 이야기 한다면</a:t>
            </a:r>
            <a:r>
              <a:rPr lang="en-US" altLang="ko-KR" sz="5400" dirty="0">
                <a:solidFill>
                  <a:srgbClr val="FF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?</a:t>
            </a:r>
            <a:endParaRPr sz="5400" dirty="0">
              <a:solidFill>
                <a:srgbClr val="FF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D9C40482-6876-14EF-B608-B561D7581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7124" y="6886104"/>
            <a:ext cx="4905132" cy="159085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0497968-D6A2-C38A-1DE3-DCF8335EB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761" y="2566520"/>
            <a:ext cx="10196478" cy="10230019"/>
          </a:xfrm>
          <a:prstGeom prst="rect">
            <a:avLst/>
          </a:prstGeom>
        </p:spPr>
      </p:pic>
      <p:sp>
        <p:nvSpPr>
          <p:cNvPr id="23" name="타원 22">
            <a:extLst>
              <a:ext uri="{FF2B5EF4-FFF2-40B4-BE49-F238E27FC236}">
                <a16:creationId xmlns:a16="http://schemas.microsoft.com/office/drawing/2014/main" id="{934FE296-58E5-0E8F-C610-B93C812C1329}"/>
              </a:ext>
            </a:extLst>
          </p:cNvPr>
          <p:cNvSpPr/>
          <p:nvPr/>
        </p:nvSpPr>
        <p:spPr>
          <a:xfrm>
            <a:off x="8039093" y="5499192"/>
            <a:ext cx="1708031" cy="1673524"/>
          </a:xfrm>
          <a:prstGeom prst="ellipse">
            <a:avLst/>
          </a:prstGeom>
          <a:solidFill>
            <a:srgbClr val="F5581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CBECBC4-13E1-5841-4010-71FC298A723B}"/>
              </a:ext>
            </a:extLst>
          </p:cNvPr>
          <p:cNvSpPr/>
          <p:nvPr/>
        </p:nvSpPr>
        <p:spPr>
          <a:xfrm>
            <a:off x="11233453" y="10499637"/>
            <a:ext cx="1708031" cy="1673524"/>
          </a:xfrm>
          <a:prstGeom prst="ellipse">
            <a:avLst/>
          </a:prstGeom>
          <a:solidFill>
            <a:srgbClr val="18A8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028BF0E-3C2D-B598-6A2C-B82B606E6246}"/>
              </a:ext>
            </a:extLst>
          </p:cNvPr>
          <p:cNvSpPr/>
          <p:nvPr/>
        </p:nvSpPr>
        <p:spPr>
          <a:xfrm>
            <a:off x="14636878" y="5552240"/>
            <a:ext cx="1708031" cy="1673524"/>
          </a:xfrm>
          <a:prstGeom prst="ellipse">
            <a:avLst/>
          </a:prstGeom>
          <a:solidFill>
            <a:srgbClr val="3939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6" name="Adam McIntyre">
            <a:extLst>
              <a:ext uri="{FF2B5EF4-FFF2-40B4-BE49-F238E27FC236}">
                <a16:creationId xmlns:a16="http://schemas.microsoft.com/office/drawing/2014/main" id="{1AA5BDC9-4B87-580F-AB18-0586063435BA}"/>
              </a:ext>
            </a:extLst>
          </p:cNvPr>
          <p:cNvSpPr txBox="1"/>
          <p:nvPr/>
        </p:nvSpPr>
        <p:spPr>
          <a:xfrm>
            <a:off x="7491552" y="5705015"/>
            <a:ext cx="2908780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ko-KR" altLang="en-US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영어교육</a:t>
            </a:r>
            <a:endParaRPr sz="54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7" name="Adam McIntyre">
            <a:extLst>
              <a:ext uri="{FF2B5EF4-FFF2-40B4-BE49-F238E27FC236}">
                <a16:creationId xmlns:a16="http://schemas.microsoft.com/office/drawing/2014/main" id="{AA0A57EE-E35E-D53D-ABBA-9EF51B074571}"/>
              </a:ext>
            </a:extLst>
          </p:cNvPr>
          <p:cNvSpPr txBox="1"/>
          <p:nvPr/>
        </p:nvSpPr>
        <p:spPr>
          <a:xfrm>
            <a:off x="10696680" y="10724365"/>
            <a:ext cx="2990640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ko-KR" altLang="en-US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메타버스</a:t>
            </a:r>
            <a:endParaRPr sz="54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8" name="Adam McIntyre">
            <a:extLst>
              <a:ext uri="{FF2B5EF4-FFF2-40B4-BE49-F238E27FC236}">
                <a16:creationId xmlns:a16="http://schemas.microsoft.com/office/drawing/2014/main" id="{0AD893EF-AEFE-5B6A-032D-0EFD1D3F66A2}"/>
              </a:ext>
            </a:extLst>
          </p:cNvPr>
          <p:cNvSpPr txBox="1"/>
          <p:nvPr/>
        </p:nvSpPr>
        <p:spPr>
          <a:xfrm>
            <a:off x="13983670" y="5668313"/>
            <a:ext cx="2990640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ko-KR" altLang="en-US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인공지능</a:t>
            </a:r>
            <a:endParaRPr sz="54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9" name="Adam McIntyre">
            <a:extLst>
              <a:ext uri="{FF2B5EF4-FFF2-40B4-BE49-F238E27FC236}">
                <a16:creationId xmlns:a16="http://schemas.microsoft.com/office/drawing/2014/main" id="{C377179E-AC73-C7D7-A6EB-F27F49E3A6D1}"/>
              </a:ext>
            </a:extLst>
          </p:cNvPr>
          <p:cNvSpPr txBox="1"/>
          <p:nvPr/>
        </p:nvSpPr>
        <p:spPr>
          <a:xfrm>
            <a:off x="10570896" y="6666539"/>
            <a:ext cx="3895418" cy="1806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ko-KR" altLang="en-US" sz="5400" dirty="0">
                <a:solidFill>
                  <a:schemeClr val="accent6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 새로운 </a:t>
            </a:r>
            <a:endParaRPr lang="en-US" altLang="ko-KR" sz="5400" dirty="0">
              <a:solidFill>
                <a:schemeClr val="accent6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defRPr>
                <a:solidFill>
                  <a:srgbClr val="1C1C1C"/>
                </a:solidFill>
              </a:defRPr>
            </a:pPr>
            <a:r>
              <a:rPr lang="ko-KR" altLang="en-US" sz="5400" dirty="0">
                <a:solidFill>
                  <a:schemeClr val="accent6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참여 가치</a:t>
            </a:r>
            <a:endParaRPr sz="5400" dirty="0">
              <a:solidFill>
                <a:schemeClr val="accent6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273651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17710151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 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메타버스 시장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국내 온라인 영어회화 시장의 문제점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336BB1B7-75F5-44C3-F303-123C6EC58872}"/>
              </a:ext>
            </a:extLst>
          </p:cNvPr>
          <p:cNvGrpSpPr/>
          <p:nvPr/>
        </p:nvGrpSpPr>
        <p:grpSpPr>
          <a:xfrm>
            <a:off x="1131808" y="6132078"/>
            <a:ext cx="6515711" cy="225806"/>
            <a:chOff x="718457" y="10032573"/>
            <a:chExt cx="8359930" cy="312912"/>
          </a:xfrm>
        </p:grpSpPr>
        <p:cxnSp>
          <p:nvCxnSpPr>
            <p:cNvPr id="6" name="직선 연결선[R] 5">
              <a:extLst>
                <a:ext uri="{FF2B5EF4-FFF2-40B4-BE49-F238E27FC236}">
                  <a16:creationId xmlns:a16="http://schemas.microsoft.com/office/drawing/2014/main" id="{92B626DB-EDE1-7E71-106D-857D04B829C0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715174F1-CEBC-CCDB-E829-6D9C5F4DB421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AE9091B-29A8-C676-1F6E-823BE3C8CCB1}"/>
              </a:ext>
            </a:extLst>
          </p:cNvPr>
          <p:cNvGrpSpPr/>
          <p:nvPr/>
        </p:nvGrpSpPr>
        <p:grpSpPr>
          <a:xfrm>
            <a:off x="1131808" y="7890254"/>
            <a:ext cx="6515711" cy="225806"/>
            <a:chOff x="718457" y="10032573"/>
            <a:chExt cx="8359930" cy="312912"/>
          </a:xfrm>
        </p:grpSpPr>
        <p:cxnSp>
          <p:nvCxnSpPr>
            <p:cNvPr id="9" name="직선 연결선[R] 8">
              <a:extLst>
                <a:ext uri="{FF2B5EF4-FFF2-40B4-BE49-F238E27FC236}">
                  <a16:creationId xmlns:a16="http://schemas.microsoft.com/office/drawing/2014/main" id="{EFEC7ED7-1949-1526-766F-43B53FF84CCD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CB7F265-C297-6B20-6624-B2B770AE001B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76EC5C1-C2E2-CD98-2258-19778FE42294}"/>
              </a:ext>
            </a:extLst>
          </p:cNvPr>
          <p:cNvSpPr txBox="1"/>
          <p:nvPr/>
        </p:nvSpPr>
        <p:spPr>
          <a:xfrm>
            <a:off x="1034515" y="7345927"/>
            <a:ext cx="6863593" cy="6572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원하는 시간에 맞춤 원어민 회화 불가</a:t>
            </a:r>
            <a:endParaRPr kumimoji="0" lang="ko-Kore-KR" altLang="en-US" sz="50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92D6FF4-1712-A4DC-37AC-25A7AC4F9D27}"/>
              </a:ext>
            </a:extLst>
          </p:cNvPr>
          <p:cNvGrpSpPr/>
          <p:nvPr/>
        </p:nvGrpSpPr>
        <p:grpSpPr>
          <a:xfrm>
            <a:off x="1131808" y="9794104"/>
            <a:ext cx="6515711" cy="225806"/>
            <a:chOff x="718457" y="10032573"/>
            <a:chExt cx="8359930" cy="312912"/>
          </a:xfrm>
        </p:grpSpPr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F7A407F2-3F86-08CA-A833-A18540E733A6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EE4DFE4-052C-31BC-60E3-B81AB31C47B9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06F319D-0ACB-30BF-2BEF-39EBECE08B90}"/>
              </a:ext>
            </a:extLst>
          </p:cNvPr>
          <p:cNvSpPr txBox="1"/>
          <p:nvPr/>
        </p:nvSpPr>
        <p:spPr>
          <a:xfrm>
            <a:off x="1034515" y="8993297"/>
            <a:ext cx="5341794" cy="11701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1:1</a:t>
            </a: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 레슨형 경우 높은 수업료 </a:t>
            </a:r>
            <a:r>
              <a:rPr lang="en-US" altLang="ko-KR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(1</a:t>
            </a: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회 </a:t>
            </a:r>
            <a:r>
              <a:rPr lang="en-US" altLang="ko-KR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40</a:t>
            </a: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분 </a:t>
            </a:r>
            <a:r>
              <a:rPr lang="en-US" altLang="ko-KR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4</a:t>
            </a: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만원 수준</a:t>
            </a:r>
            <a:r>
              <a:rPr lang="en-US" altLang="ko-KR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endParaRPr kumimoji="0" lang="ko-Kore-KR" altLang="en-US" sz="50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7F7110-9CCB-DA17-53A1-F1D2A4478612}"/>
              </a:ext>
            </a:extLst>
          </p:cNvPr>
          <p:cNvSpPr txBox="1"/>
          <p:nvPr/>
        </p:nvSpPr>
        <p:spPr>
          <a:xfrm>
            <a:off x="1131808" y="5474848"/>
            <a:ext cx="7130450" cy="6572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5000" b="1" i="0" u="none" strike="noStrike" cap="none" spc="0" normalizeH="0" baseline="27272" dirty="0">
                <a:ln>
                  <a:noFill/>
                </a:ln>
                <a:solidFill>
                  <a:srgbClr val="1C1C1C"/>
                </a:solidFill>
                <a:effectLst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Source Sans Pro"/>
              </a:rPr>
              <a:t>영어가 필요한 다양한 상황 연출 어려움</a:t>
            </a:r>
            <a:endParaRPr kumimoji="0" lang="ko-Kore-KR" altLang="en-US" sz="50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1EA5287-3B47-3186-4AE0-F629E6F76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3625" y="3031881"/>
            <a:ext cx="3390900" cy="32131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3BFA2FF-B3BB-21B2-03AB-12552D989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1117" y="3155412"/>
            <a:ext cx="3759200" cy="165746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649DED8-41CF-C0B4-3364-57A317F86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1117" y="5217790"/>
            <a:ext cx="3990731" cy="3880642"/>
          </a:xfrm>
          <a:prstGeom prst="rect">
            <a:avLst/>
          </a:prstGeom>
        </p:spPr>
      </p:pic>
      <p:pic>
        <p:nvPicPr>
          <p:cNvPr id="1026" name="Picture 2" descr="100억 유치 일대일 화상영어 스타트업 '링글', 몸값 1000억 '훌쩍' &lt; 엑싯∙투자 &lt; 스타트업 &lt; 기사본문 -  스타트업투데이(STARTUPTODAY)">
            <a:extLst>
              <a:ext uri="{FF2B5EF4-FFF2-40B4-BE49-F238E27FC236}">
                <a16:creationId xmlns:a16="http://schemas.microsoft.com/office/drawing/2014/main" id="{B7C196EB-6549-85E8-27AE-672FCD50D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633" y="8654767"/>
            <a:ext cx="6504305" cy="45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CEB70DF-6DA8-6B65-7A8A-3FEB74697FAE}"/>
              </a:ext>
            </a:extLst>
          </p:cNvPr>
          <p:cNvGrpSpPr/>
          <p:nvPr/>
        </p:nvGrpSpPr>
        <p:grpSpPr>
          <a:xfrm>
            <a:off x="1131808" y="11153627"/>
            <a:ext cx="6515711" cy="225806"/>
            <a:chOff x="718457" y="10032573"/>
            <a:chExt cx="8359930" cy="312912"/>
          </a:xfrm>
        </p:grpSpPr>
        <p:cxnSp>
          <p:nvCxnSpPr>
            <p:cNvPr id="4" name="직선 연결선[R] 3">
              <a:extLst>
                <a:ext uri="{FF2B5EF4-FFF2-40B4-BE49-F238E27FC236}">
                  <a16:creationId xmlns:a16="http://schemas.microsoft.com/office/drawing/2014/main" id="{E4BB003C-CF94-4898-ACAE-038AAD274A3D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0EF2759A-B15B-66CE-2A80-3EA9A4A972A2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43212BB-E2D8-60A9-37E2-86762BEF516B}"/>
              </a:ext>
            </a:extLst>
          </p:cNvPr>
          <p:cNvSpPr txBox="1"/>
          <p:nvPr/>
        </p:nvSpPr>
        <p:spPr>
          <a:xfrm>
            <a:off x="1034514" y="10609300"/>
            <a:ext cx="6084743" cy="6572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5000" b="1" i="0" u="none" strike="noStrike" cap="none" spc="0" normalizeH="0" baseline="27272" dirty="0">
                <a:ln>
                  <a:noFill/>
                </a:ln>
                <a:solidFill>
                  <a:srgbClr val="1C1C1C"/>
                </a:solidFill>
                <a:effectLst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Source Sans Pro"/>
              </a:rPr>
              <a:t>단순 음성인식 </a:t>
            </a:r>
            <a:r>
              <a:rPr kumimoji="0" lang="en-US" altLang="ko-KR" sz="5000" b="1" i="0" u="none" strike="noStrike" cap="none" spc="0" normalizeH="0" baseline="27272" dirty="0">
                <a:ln>
                  <a:noFill/>
                </a:ln>
                <a:solidFill>
                  <a:srgbClr val="1C1C1C"/>
                </a:solidFill>
                <a:effectLst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Source Sans Pro"/>
              </a:rPr>
              <a:t>AI </a:t>
            </a: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도입 수준 </a:t>
            </a:r>
            <a:endParaRPr kumimoji="0" lang="ko-Kore-KR" altLang="en-US" sz="50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CDC6E93-376A-E4F5-AC44-A44C2A3803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03027" y="4824638"/>
            <a:ext cx="5036911" cy="357983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D5EEB01-C22B-F7AD-5F96-19DFF60E1F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23625" y="6730306"/>
            <a:ext cx="3695832" cy="635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69801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17710151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 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메타버스 시장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국내 게임형 영어회화 시장의 문제점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336BB1B7-75F5-44C3-F303-123C6EC58872}"/>
              </a:ext>
            </a:extLst>
          </p:cNvPr>
          <p:cNvGrpSpPr/>
          <p:nvPr/>
        </p:nvGrpSpPr>
        <p:grpSpPr>
          <a:xfrm>
            <a:off x="3156550" y="6219162"/>
            <a:ext cx="6515711" cy="225806"/>
            <a:chOff x="718457" y="10032573"/>
            <a:chExt cx="8359930" cy="312912"/>
          </a:xfrm>
        </p:grpSpPr>
        <p:cxnSp>
          <p:nvCxnSpPr>
            <p:cNvPr id="6" name="직선 연결선[R] 5">
              <a:extLst>
                <a:ext uri="{FF2B5EF4-FFF2-40B4-BE49-F238E27FC236}">
                  <a16:creationId xmlns:a16="http://schemas.microsoft.com/office/drawing/2014/main" id="{92B626DB-EDE1-7E71-106D-857D04B829C0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715174F1-CEBC-CCDB-E829-6D9C5F4DB421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AE9091B-29A8-C676-1F6E-823BE3C8CCB1}"/>
              </a:ext>
            </a:extLst>
          </p:cNvPr>
          <p:cNvGrpSpPr/>
          <p:nvPr/>
        </p:nvGrpSpPr>
        <p:grpSpPr>
          <a:xfrm>
            <a:off x="3156550" y="7977338"/>
            <a:ext cx="6515711" cy="225806"/>
            <a:chOff x="718457" y="10032573"/>
            <a:chExt cx="8359930" cy="312912"/>
          </a:xfrm>
        </p:grpSpPr>
        <p:cxnSp>
          <p:nvCxnSpPr>
            <p:cNvPr id="9" name="직선 연결선[R] 8">
              <a:extLst>
                <a:ext uri="{FF2B5EF4-FFF2-40B4-BE49-F238E27FC236}">
                  <a16:creationId xmlns:a16="http://schemas.microsoft.com/office/drawing/2014/main" id="{EFEC7ED7-1949-1526-766F-43B53FF84CCD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CB7F265-C297-6B20-6624-B2B770AE001B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76EC5C1-C2E2-CD98-2258-19778FE42294}"/>
              </a:ext>
            </a:extLst>
          </p:cNvPr>
          <p:cNvSpPr txBox="1"/>
          <p:nvPr/>
        </p:nvSpPr>
        <p:spPr>
          <a:xfrm>
            <a:off x="3059257" y="7433011"/>
            <a:ext cx="7437293" cy="6572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단순히 스크립트를 따라 읽는 형태</a:t>
            </a:r>
            <a:endParaRPr kumimoji="0" lang="ko-Kore-KR" altLang="en-US" sz="50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92D6FF4-1712-A4DC-37AC-25A7AC4F9D27}"/>
              </a:ext>
            </a:extLst>
          </p:cNvPr>
          <p:cNvGrpSpPr/>
          <p:nvPr/>
        </p:nvGrpSpPr>
        <p:grpSpPr>
          <a:xfrm>
            <a:off x="3156550" y="9881188"/>
            <a:ext cx="6515711" cy="225806"/>
            <a:chOff x="718457" y="10032573"/>
            <a:chExt cx="8359930" cy="312912"/>
          </a:xfrm>
        </p:grpSpPr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F7A407F2-3F86-08CA-A833-A18540E733A6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EE4DFE4-052C-31BC-60E3-B81AB31C47B9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06F319D-0ACB-30BF-2BEF-39EBECE08B90}"/>
              </a:ext>
            </a:extLst>
          </p:cNvPr>
          <p:cNvSpPr txBox="1"/>
          <p:nvPr/>
        </p:nvSpPr>
        <p:spPr>
          <a:xfrm>
            <a:off x="3059256" y="9336861"/>
            <a:ext cx="6084743" cy="6572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정해진 시나리오를 따라가는 형태</a:t>
            </a:r>
            <a:endParaRPr kumimoji="0" lang="ko-Kore-KR" altLang="en-US" sz="50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7F7110-9CCB-DA17-53A1-F1D2A4478612}"/>
              </a:ext>
            </a:extLst>
          </p:cNvPr>
          <p:cNvSpPr txBox="1"/>
          <p:nvPr/>
        </p:nvSpPr>
        <p:spPr>
          <a:xfrm>
            <a:off x="3156550" y="5561932"/>
            <a:ext cx="7130450" cy="6572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유아 대상 컨텐츠만 존재</a:t>
            </a:r>
            <a:endParaRPr kumimoji="0" lang="ko-Kore-KR" altLang="en-US" sz="50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  <p:pic>
        <p:nvPicPr>
          <p:cNvPr id="2050" name="Picture 2" descr="AI 캐릭터와 대화하는 체험형 영어 학습 프로그램 '헬로루디' 출시 | 조선에듀 | 프리미엄 교육전문 미디어">
            <a:extLst>
              <a:ext uri="{FF2B5EF4-FFF2-40B4-BE49-F238E27FC236}">
                <a16:creationId xmlns:a16="http://schemas.microsoft.com/office/drawing/2014/main" id="{EA632483-7FAC-1291-4DFF-C5217A952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3" y="2155162"/>
            <a:ext cx="5935074" cy="593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가상현실서 놀다보니 영어가 쑥쑥! '호두잉글리시' &lt; 게임 분석 &lt; 기사본문 - 게임톡">
            <a:extLst>
              <a:ext uri="{FF2B5EF4-FFF2-40B4-BE49-F238E27FC236}">
                <a16:creationId xmlns:a16="http://schemas.microsoft.com/office/drawing/2014/main" id="{448DC765-AFAD-24BD-1BB8-897B42729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9129" y="8203144"/>
            <a:ext cx="8997950" cy="5055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3D5A8B5C-C921-979E-D0CD-BFB69B499158}"/>
              </a:ext>
            </a:extLst>
          </p:cNvPr>
          <p:cNvGrpSpPr/>
          <p:nvPr/>
        </p:nvGrpSpPr>
        <p:grpSpPr>
          <a:xfrm>
            <a:off x="3137500" y="11538538"/>
            <a:ext cx="6515711" cy="225806"/>
            <a:chOff x="718457" y="10032573"/>
            <a:chExt cx="8359930" cy="312912"/>
          </a:xfrm>
        </p:grpSpPr>
        <p:cxnSp>
          <p:nvCxnSpPr>
            <p:cNvPr id="23" name="직선 연결선[R] 22">
              <a:extLst>
                <a:ext uri="{FF2B5EF4-FFF2-40B4-BE49-F238E27FC236}">
                  <a16:creationId xmlns:a16="http://schemas.microsoft.com/office/drawing/2014/main" id="{88A7543F-A56F-5603-523C-95D8F4E274C6}"/>
                </a:ext>
              </a:extLst>
            </p:cNvPr>
            <p:cNvCxnSpPr/>
            <p:nvPr/>
          </p:nvCxnSpPr>
          <p:spPr>
            <a:xfrm>
              <a:off x="718457" y="10189029"/>
              <a:ext cx="8203474" cy="0"/>
            </a:xfrm>
            <a:prstGeom prst="line">
              <a:avLst/>
            </a:prstGeom>
            <a:noFill/>
            <a:ln w="50800" cap="flat">
              <a:solidFill>
                <a:schemeClr val="accent3">
                  <a:lumMod val="75000"/>
                </a:schemeClr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8F87E12F-7C27-8374-9DE5-8A77964F68E3}"/>
                </a:ext>
              </a:extLst>
            </p:cNvPr>
            <p:cNvSpPr/>
            <p:nvPr/>
          </p:nvSpPr>
          <p:spPr>
            <a:xfrm>
              <a:off x="8765475" y="10032573"/>
              <a:ext cx="312912" cy="31291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ore-KR" alt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94BD567-2C64-0E1E-9565-647BB8BC27F8}"/>
              </a:ext>
            </a:extLst>
          </p:cNvPr>
          <p:cNvSpPr txBox="1"/>
          <p:nvPr/>
        </p:nvSpPr>
        <p:spPr>
          <a:xfrm>
            <a:off x="3040206" y="10994211"/>
            <a:ext cx="6084743" cy="6572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5000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컨텐츠적</a:t>
            </a:r>
            <a:r>
              <a:rPr lang="ko-KR" altLang="en-US" sz="5000" dirty="0">
                <a:latin typeface="NanumGothic" panose="020D0604000000000000" pitchFamily="34" charset="-127"/>
                <a:ea typeface="NanumGothic" panose="020D0604000000000000" pitchFamily="34" charset="-127"/>
              </a:rPr>
              <a:t> 재미가 없음</a:t>
            </a:r>
            <a:endParaRPr kumimoji="0" lang="ko-Kore-KR" altLang="en-US" sz="5000" b="1" i="0" u="none" strike="noStrike" cap="none" spc="0" normalizeH="0" baseline="27272" dirty="0">
              <a:ln>
                <a:noFill/>
              </a:ln>
              <a:solidFill>
                <a:srgbClr val="1C1C1C"/>
              </a:solidFill>
              <a:effectLst/>
              <a:uFillTx/>
              <a:latin typeface="NanumGothic" panose="020D0604000000000000" pitchFamily="34" charset="-127"/>
              <a:ea typeface="NanumGothic" panose="020D0604000000000000" pitchFamily="34" charset="-127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48527158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17386301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 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메타버스 시장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메타버스는 완벽한 외국어 학습공간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466ACD9-F0E6-2C6C-885B-70EA462D1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0" y="2332646"/>
            <a:ext cx="15925800" cy="93669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2487C3-5B9C-822D-A73E-FBC1E535F4D9}"/>
              </a:ext>
            </a:extLst>
          </p:cNvPr>
          <p:cNvSpPr txBox="1"/>
          <p:nvPr/>
        </p:nvSpPr>
        <p:spPr>
          <a:xfrm>
            <a:off x="1480206" y="12356320"/>
            <a:ext cx="22903794" cy="7085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5500" dirty="0">
                <a:solidFill>
                  <a:srgbClr val="FF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- </a:t>
            </a:r>
            <a:r>
              <a:rPr lang="ko-KR" altLang="en-US" sz="5500" dirty="0">
                <a:solidFill>
                  <a:srgbClr val="FF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세컨드라이프 메타버스 플랫폼 등을 통해 실제 원어민 </a:t>
            </a:r>
            <a:r>
              <a:rPr lang="en-US" altLang="ko-KR" sz="5500" dirty="0">
                <a:solidFill>
                  <a:srgbClr val="FF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</a:t>
            </a:r>
            <a:r>
              <a:rPr lang="ko-KR" altLang="en-US" sz="5500" dirty="0">
                <a:solidFill>
                  <a:srgbClr val="FF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대</a:t>
            </a:r>
            <a:r>
              <a:rPr lang="en-US" altLang="ko-KR" sz="5500" dirty="0">
                <a:solidFill>
                  <a:srgbClr val="FF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</a:t>
            </a:r>
            <a:r>
              <a:rPr lang="ko-KR" altLang="en-US" sz="5500" dirty="0">
                <a:solidFill>
                  <a:srgbClr val="FF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영어회화 프로그램 등이 진행중</a:t>
            </a:r>
            <a:endParaRPr lang="en-US" altLang="ko-KR" sz="5500" dirty="0">
              <a:solidFill>
                <a:srgbClr val="FF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683854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248DC3D4-993C-005A-7446-725FA4BC887C}"/>
              </a:ext>
            </a:extLst>
          </p:cNvPr>
          <p:cNvSpPr/>
          <p:nvPr/>
        </p:nvSpPr>
        <p:spPr>
          <a:xfrm>
            <a:off x="0" y="4"/>
            <a:ext cx="24384000" cy="13716000"/>
          </a:xfrm>
          <a:prstGeom prst="rect">
            <a:avLst/>
          </a:prstGeom>
          <a:solidFill>
            <a:schemeClr val="tx1">
              <a:lumMod val="50000"/>
              <a:alpha val="73599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96" name="It is a pleasure to work with you."/>
          <p:cNvSpPr txBox="1"/>
          <p:nvPr/>
        </p:nvSpPr>
        <p:spPr>
          <a:xfrm>
            <a:off x="2122449" y="5708647"/>
            <a:ext cx="20139101" cy="229870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/>
          <a:p>
            <a:pPr algn="ctr">
              <a:defRPr sz="14000" b="0" baseline="0">
                <a:solidFill>
                  <a:srgbClr val="9D9D9D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altLang="ko-KR" sz="14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2.</a:t>
            </a:r>
            <a:r>
              <a:rPr lang="ko-KR" altLang="en-US" sz="14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</a:t>
            </a:r>
            <a:r>
              <a:rPr lang="ko-KR" altLang="en-US" sz="14000" dirty="0" err="1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위디버스</a:t>
            </a:r>
            <a:r>
              <a:rPr lang="ko-KR" altLang="en-US" sz="14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소개</a:t>
            </a:r>
            <a:endParaRPr lang="en-US" altLang="ko-KR" sz="14000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206182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dam McIntyre">
            <a:extLst>
              <a:ext uri="{FF2B5EF4-FFF2-40B4-BE49-F238E27FC236}">
                <a16:creationId xmlns:a16="http://schemas.microsoft.com/office/drawing/2014/main" id="{2F77D0B3-E350-703D-DDC1-DC710617A36B}"/>
              </a:ext>
            </a:extLst>
          </p:cNvPr>
          <p:cNvSpPr txBox="1"/>
          <p:nvPr/>
        </p:nvSpPr>
        <p:spPr>
          <a:xfrm>
            <a:off x="634999" y="767894"/>
            <a:ext cx="21201744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 </a:t>
            </a:r>
            <a:r>
              <a:rPr lang="ko-KR" altLang="en-US" sz="5400" dirty="0" err="1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위디버스</a:t>
            </a:r>
            <a:r>
              <a:rPr lang="ko-KR" altLang="en-US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소개 </a:t>
            </a:r>
            <a:r>
              <a:rPr lang="en-US" altLang="ko-KR" sz="5400" dirty="0">
                <a:solidFill>
                  <a:schemeClr val="accent6">
                    <a:lumMod val="75000"/>
                    <a:lumOff val="25000"/>
                  </a:schemeClr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기존 온라인 영어회화시장의 </a:t>
            </a:r>
            <a:r>
              <a:rPr lang="en-US" altLang="ko-KR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</a:t>
            </a:r>
            <a:r>
              <a:rPr lang="ko-KR" altLang="en-US" sz="5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가지 문제점</a:t>
            </a:r>
            <a:endParaRPr sz="5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90B44E2-DD81-AF0D-C76B-3A12F8CAD217}"/>
              </a:ext>
            </a:extLst>
          </p:cNvPr>
          <p:cNvCxnSpPr/>
          <p:nvPr/>
        </p:nvCxnSpPr>
        <p:spPr>
          <a:xfrm>
            <a:off x="635000" y="2016369"/>
            <a:ext cx="2290493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Adam McIntyre">
            <a:extLst>
              <a:ext uri="{FF2B5EF4-FFF2-40B4-BE49-F238E27FC236}">
                <a16:creationId xmlns:a16="http://schemas.microsoft.com/office/drawing/2014/main" id="{95A8607D-DD38-B41C-7CED-082F1C02A8D8}"/>
              </a:ext>
            </a:extLst>
          </p:cNvPr>
          <p:cNvSpPr txBox="1"/>
          <p:nvPr/>
        </p:nvSpPr>
        <p:spPr>
          <a:xfrm>
            <a:off x="1078485" y="11476150"/>
            <a:ext cx="22264594" cy="1529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모든 커뮤니케이션은 영어만 가능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(1:1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문자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/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보이스 채팅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메시지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/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쪽지 등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  <a:defRPr>
                <a:solidFill>
                  <a:srgbClr val="1C1C1C"/>
                </a:solidFill>
              </a:defRPr>
            </a:pP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영어로 시작하는 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2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번째 인생</a:t>
            </a:r>
            <a:r>
              <a:rPr lang="en-US" altLang="ko-KR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3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모든 것이 자유로운 국내 최초 오픈월드형 메타버스 환경제공 </a:t>
            </a:r>
            <a:endParaRPr lang="en-US" altLang="ko-KR"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defRPr>
                <a:solidFill>
                  <a:srgbClr val="1C1C1C"/>
                </a:solidFill>
              </a:defRPr>
            </a:pPr>
            <a:endParaRPr sz="3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54F5FD14-0603-CCE8-3EAD-BF5FF9ABFF47}"/>
              </a:ext>
            </a:extLst>
          </p:cNvPr>
          <p:cNvSpPr/>
          <p:nvPr/>
        </p:nvSpPr>
        <p:spPr>
          <a:xfrm>
            <a:off x="2634343" y="3142022"/>
            <a:ext cx="17330057" cy="2220686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normalizeH="0" baseline="0">
              <a:solidFill>
                <a:srgbClr val="FFFFFF"/>
              </a:solidFill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Adam McIntyre">
            <a:extLst>
              <a:ext uri="{FF2B5EF4-FFF2-40B4-BE49-F238E27FC236}">
                <a16:creationId xmlns:a16="http://schemas.microsoft.com/office/drawing/2014/main" id="{A3107E19-6BE0-30FD-535E-998A3D15C5E1}"/>
              </a:ext>
            </a:extLst>
          </p:cNvPr>
          <p:cNvSpPr txBox="1"/>
          <p:nvPr/>
        </p:nvSpPr>
        <p:spPr>
          <a:xfrm>
            <a:off x="3190315" y="3764732"/>
            <a:ext cx="14901744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1.</a:t>
            </a:r>
            <a:r>
              <a:rPr lang="ko-KR" altLang="en-US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자체 컨텐츠 제작</a:t>
            </a:r>
            <a:r>
              <a:rPr lang="en-US" altLang="ko-KR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lang="ko-KR" altLang="en-US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제공방식으로 수익성 저하</a:t>
            </a:r>
            <a:endParaRPr sz="54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A52AE0A5-BAB3-829E-3973-045147D98B25}"/>
              </a:ext>
            </a:extLst>
          </p:cNvPr>
          <p:cNvSpPr/>
          <p:nvPr/>
        </p:nvSpPr>
        <p:spPr>
          <a:xfrm>
            <a:off x="2634343" y="6746259"/>
            <a:ext cx="17330057" cy="2220686"/>
          </a:xfrm>
          <a:prstGeom prst="roundRect">
            <a:avLst/>
          </a:prstGeom>
          <a:solidFill>
            <a:srgbClr val="34568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normalizeH="0" baseline="0">
              <a:solidFill>
                <a:srgbClr val="FFFFFF"/>
              </a:solidFill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Adam McIntyre">
            <a:extLst>
              <a:ext uri="{FF2B5EF4-FFF2-40B4-BE49-F238E27FC236}">
                <a16:creationId xmlns:a16="http://schemas.microsoft.com/office/drawing/2014/main" id="{646F009D-854F-6913-8233-A2B3C5781EA5}"/>
              </a:ext>
            </a:extLst>
          </p:cNvPr>
          <p:cNvSpPr txBox="1"/>
          <p:nvPr/>
        </p:nvSpPr>
        <p:spPr>
          <a:xfrm>
            <a:off x="3190314" y="7368969"/>
            <a:ext cx="16316885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2.</a:t>
            </a:r>
            <a:r>
              <a:rPr lang="ko-KR" altLang="en-US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1:1</a:t>
            </a:r>
            <a:r>
              <a:rPr lang="ko-KR" altLang="en-US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화상회화 경우 원어민 모집 및 관리 비용 발생 </a:t>
            </a:r>
            <a:endParaRPr sz="54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83BAB2A5-A98E-7CD6-337F-784D8510C594}"/>
              </a:ext>
            </a:extLst>
          </p:cNvPr>
          <p:cNvSpPr/>
          <p:nvPr/>
        </p:nvSpPr>
        <p:spPr>
          <a:xfrm>
            <a:off x="2634343" y="10148097"/>
            <a:ext cx="17330057" cy="2220686"/>
          </a:xfrm>
          <a:prstGeom prst="round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3000" b="0" i="0" u="none" strike="noStrike" normalizeH="0" baseline="0">
              <a:solidFill>
                <a:srgbClr val="FFFFFF"/>
              </a:solidFill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Adam McIntyre">
            <a:extLst>
              <a:ext uri="{FF2B5EF4-FFF2-40B4-BE49-F238E27FC236}">
                <a16:creationId xmlns:a16="http://schemas.microsoft.com/office/drawing/2014/main" id="{E1439A4C-ACBE-117B-D587-2222DDA031F5}"/>
              </a:ext>
            </a:extLst>
          </p:cNvPr>
          <p:cNvSpPr txBox="1"/>
          <p:nvPr/>
        </p:nvSpPr>
        <p:spPr>
          <a:xfrm>
            <a:off x="3190315" y="10770807"/>
            <a:ext cx="16512828" cy="975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>
              <a:defRPr sz="3200" baseline="0">
                <a:solidFill>
                  <a:srgbClr val="234090"/>
                </a:solidFill>
              </a:defRPr>
            </a:lvl1pPr>
          </a:lstStyle>
          <a:p>
            <a:pPr>
              <a:defRPr>
                <a:solidFill>
                  <a:srgbClr val="1C1C1C"/>
                </a:solidFill>
              </a:defRPr>
            </a:pPr>
            <a:r>
              <a:rPr lang="en-US" altLang="ko-KR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3.</a:t>
            </a:r>
            <a:r>
              <a:rPr lang="ko-KR" altLang="en-US" sz="54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실제 영어사용국 현지에 있는 듯한 환경 제공 불가 </a:t>
            </a:r>
            <a:endParaRPr sz="54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98699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Unix Light Col1">
      <a:dk1>
        <a:srgbClr val="234090"/>
      </a:dk1>
      <a:lt1>
        <a:srgbClr val="FFFFFF"/>
      </a:lt1>
      <a:dk2>
        <a:srgbClr val="9D9D9D"/>
      </a:dk2>
      <a:lt2>
        <a:srgbClr val="3CAEE4"/>
      </a:lt2>
      <a:accent1>
        <a:srgbClr val="234090"/>
      </a:accent1>
      <a:accent2>
        <a:srgbClr val="6ABAEE"/>
      </a:accent2>
      <a:accent3>
        <a:srgbClr val="A3C9F8"/>
      </a:accent3>
      <a:accent4>
        <a:srgbClr val="A119B8"/>
      </a:accent4>
      <a:accent5>
        <a:srgbClr val="F5F5F5"/>
      </a:accent5>
      <a:accent6>
        <a:srgbClr val="000000"/>
      </a:accent6>
      <a:hlink>
        <a:srgbClr val="000000"/>
      </a:hlink>
      <a:folHlink>
        <a:srgbClr val="234090"/>
      </a:folHlink>
    </a:clrScheme>
    <a:fontScheme name="White">
      <a:majorFont>
        <a:latin typeface="Source Sans Pro"/>
        <a:ea typeface="Source Sans Pro"/>
        <a:cs typeface="Source Sans Pro"/>
      </a:majorFont>
      <a:minorFont>
        <a:latin typeface="Source Sans Pro"/>
        <a:ea typeface="Source Sans Pro"/>
        <a:cs typeface="Source Sans Pro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3409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BADF58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l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1" i="0" u="none" strike="noStrike" cap="none" spc="0" normalizeH="0" baseline="27272">
            <a:ln>
              <a:noFill/>
            </a:ln>
            <a:solidFill>
              <a:srgbClr val="1C1C1C"/>
            </a:solidFill>
            <a:effectLst/>
            <a:uFillTx/>
            <a:latin typeface="+mn-lt"/>
            <a:ea typeface="+mn-ea"/>
            <a:cs typeface="+mn-cs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Source Sans Pro"/>
        <a:ea typeface="Source Sans Pro"/>
        <a:cs typeface="Source Sans Pro"/>
      </a:majorFont>
      <a:minorFont>
        <a:latin typeface="Source Sans Pro"/>
        <a:ea typeface="Source Sans Pro"/>
        <a:cs typeface="Source Sans Pro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3409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BADF58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l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1" i="0" u="none" strike="noStrike" cap="none" spc="0" normalizeH="0" baseline="27272">
            <a:ln>
              <a:noFill/>
            </a:ln>
            <a:solidFill>
              <a:srgbClr val="1C1C1C"/>
            </a:solidFill>
            <a:effectLst/>
            <a:uFillTx/>
            <a:latin typeface="+mn-lt"/>
            <a:ea typeface="+mn-ea"/>
            <a:cs typeface="+mn-cs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5731</TotalTime>
  <Words>444</Words>
  <Application>Microsoft Office PowerPoint</Application>
  <PresentationFormat>Custom</PresentationFormat>
  <Paragraphs>53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G마켓 산스 Bold</vt:lpstr>
      <vt:lpstr>G마켓 산스 Medium</vt:lpstr>
      <vt:lpstr>Helvetica Neue</vt:lpstr>
      <vt:lpstr>Helvetica Neue Light</vt:lpstr>
      <vt:lpstr>Helvetica Neue Medium</vt:lpstr>
      <vt:lpstr>NanumGothic</vt:lpstr>
      <vt:lpstr>Arial</vt:lpstr>
      <vt:lpstr>Source Sans Pro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USER</dc:creator>
  <cp:lastModifiedBy>Madison You</cp:lastModifiedBy>
  <cp:revision>110</cp:revision>
  <dcterms:modified xsi:type="dcterms:W3CDTF">2023-09-19T00:02:10Z</dcterms:modified>
</cp:coreProperties>
</file>